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80" r:id="rId2"/>
    <p:sldId id="301" r:id="rId3"/>
    <p:sldId id="318" r:id="rId4"/>
    <p:sldId id="319" r:id="rId5"/>
    <p:sldId id="334" r:id="rId6"/>
    <p:sldId id="320" r:id="rId7"/>
    <p:sldId id="321" r:id="rId8"/>
    <p:sldId id="322" r:id="rId9"/>
    <p:sldId id="323" r:id="rId10"/>
    <p:sldId id="324" r:id="rId11"/>
    <p:sldId id="325" r:id="rId12"/>
    <p:sldId id="335" r:id="rId13"/>
    <p:sldId id="326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28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C433D5B4-7AE7-4DE0-B52B-E280A37B9B62}">
          <p14:sldIdLst>
            <p14:sldId id="280"/>
            <p14:sldId id="301"/>
          </p14:sldIdLst>
        </p14:section>
        <p14:section name="Sliding Doors" id="{18C1231D-D2E4-49A8-A6CC-1B3D3F410421}">
          <p14:sldIdLst>
            <p14:sldId id="318"/>
            <p14:sldId id="319"/>
            <p14:sldId id="334"/>
            <p14:sldId id="320"/>
            <p14:sldId id="321"/>
            <p14:sldId id="322"/>
            <p14:sldId id="323"/>
            <p14:sldId id="324"/>
            <p14:sldId id="325"/>
            <p14:sldId id="335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</p14:sldIdLst>
        </p14:section>
        <p14:section name="Contact" id="{14FC925E-9D8F-43F7-B5EB-5FDE322ACB8E}">
          <p14:sldIdLst>
            <p14:sldId id="2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680" userDrawn="1">
          <p15:clr>
            <a:srgbClr val="A4A3A4"/>
          </p15:clr>
        </p15:guide>
        <p15:guide id="4" pos="597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orient="horz" pos="3339" userDrawn="1">
          <p15:clr>
            <a:srgbClr val="A4A3A4"/>
          </p15:clr>
        </p15:guide>
        <p15:guide id="7" pos="70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2E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7395" autoAdjust="0"/>
  </p:normalViewPr>
  <p:slideViewPr>
    <p:cSldViewPr snapToGrid="0">
      <p:cViewPr varScale="1">
        <p:scale>
          <a:sx n="151" d="100"/>
          <a:sy n="151" d="100"/>
        </p:scale>
        <p:origin x="546" y="144"/>
      </p:cViewPr>
      <p:guideLst>
        <p:guide orient="horz" pos="2160"/>
        <p:guide pos="3840"/>
        <p:guide orient="horz" pos="3680"/>
        <p:guide pos="597"/>
        <p:guide orient="horz" pos="981"/>
        <p:guide orient="horz" pos="3339"/>
        <p:guide pos="70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50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283580F-D2DD-144A-9FE6-AAC0F125E1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BF779D-776E-CB0E-9F8D-9ECE270268A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920A1-74D7-484F-8EEC-03BCC4094C5F}" type="datetimeFigureOut">
              <a:rPr lang="en-GB" smtClean="0"/>
              <a:t>18/10/2024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64EBCF-71D6-A98C-CB6C-F17718F3548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0F63A3-111F-127E-D85E-89B905F668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06F68E-EF0E-4212-8DDE-73C953B4BD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5098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36D8D-3FE9-4598-9CDB-6D2ABBEE2220}" type="datetimeFigureOut">
              <a:rPr lang="en-GB" smtClean="0"/>
              <a:t>18/10/2024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788100-F221-4200-BA63-A7C0499B2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44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88100-F221-4200-BA63-A7C0499B271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105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963CA4D-F7C9-D6E7-799D-A9277EDC90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8710DE-5B0A-67E5-2B73-4477B3F02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aluflam.com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2EFC1C-D5FE-7D78-5357-23203C1F7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Before &amp; After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AD9FA5-6B07-0101-4DFB-A022B6AB5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57F19-C596-467A-B077-56753A44B7F9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9FE3369-3444-540D-3645-4046C7EED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39067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CE3E-71EC-F2A9-3167-93C35493B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BF3A1-8880-B03E-6712-C73ED9DC3F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E53361-2BFF-9C2F-0B58-29601870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aluflam.com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BBF328-A9DF-F1DB-F22E-62300D65B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Before &amp; After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D6C0AC-E2F2-5F04-AFEC-10558C218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57F19-C596-467A-B077-56753A44B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688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CE42CC-2FD4-8474-B5E7-00F839B879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64E896-C5FE-362A-94FB-C865BD3B15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B34E46-938E-7038-77C4-6B56F03B2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aluflam.com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C057F-873A-74E2-808A-E58B2B840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Before &amp; After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9030B8-0FA9-A065-B44C-0A9B107ED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57F19-C596-467A-B077-56753A44B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5729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13CA9E-911F-3713-1120-AE68EA14B5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66743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01D62B-C4CA-FB65-1166-5EF1FC4CF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aluflam.com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0353C7-658C-7C66-7F0B-4477046E5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Before &amp; After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18948D-690C-9C0F-EC7F-513E1EF59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57F19-C596-467A-B077-56753A44B7F9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F775414-2575-B80D-2633-BD971C744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506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F1D0E-5CD6-DB04-B0E9-8732ED57A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61599"/>
            <a:ext cx="10515600" cy="2852737"/>
          </a:xfrm>
        </p:spPr>
        <p:txBody>
          <a:bodyPr anchor="b"/>
          <a:lstStyle>
            <a:lvl1pPr>
              <a:defRPr sz="6000"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BB1104-90AF-7985-837D-5CC8368F0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74132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48623-604C-33EF-83B2-0519D0CDF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aluflam.com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8E472E-5E9D-F069-D0F6-18FBF3E7F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Before &amp; After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0F6F3B-9DF8-3D94-65C7-5D3DA5D3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57F19-C596-467A-B077-56753A44B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669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67461-93C9-5CBF-5D32-4F5BADA2E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2390B-B180-EE8D-9478-73F8C88DDD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160647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66BA94-DBEF-DA5D-E622-CA364EC395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160647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C51EAE-952C-E153-B3A3-815831B43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8117DF-FC11-E464-D2AA-A82601CF5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Before &amp; After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F7C965-CAB6-F034-7719-C4CEC9C50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57F19-C596-467A-B077-56753A44B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835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6FCEF-FF86-77FB-B3C6-339EE5EB9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462CBD-695A-9A60-1EF0-6EA1D4AF7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982FC3-BCD7-8D73-0B2E-0BDCF608B8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505581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493ED2-37AC-FBA1-F60E-2DFEB1F8CF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F1612F-2461-ECC9-0796-7550985F61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505581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E7D637-F3B3-9CA9-5D38-F9908048E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aluflam.com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D1F97F-3C1B-085A-3B8E-470553AC3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Before &amp; After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AC0BB6-D8BB-36EB-C145-4C26C3DC9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57F19-C596-467A-B077-56753A44B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8830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BBAEA-2F00-AEA3-4964-3AA52CF92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7681A6-B929-C8CB-F5FC-B2917A87D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aluflam.com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2A9F6-6411-D684-9350-735C95D5C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Before &amp; After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C02A11-903E-367D-68B6-68F35904D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57F19-C596-467A-B077-56753A44B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31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6C6E2B-D092-E84D-B213-72CA7BF66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aluflam.com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0898CB-9AA7-270D-3AFB-88670906C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Before &amp; After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B6F56-5AFA-D355-E215-80CC8F934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57F19-C596-467A-B077-56753A44B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9062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27CC6-94AF-551C-9053-AC0E6E898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+mn-lt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5274F6-0EFD-A0C3-3B75-CE1A63231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+mj-lt"/>
              </a:defRPr>
            </a:lvl1pPr>
            <a:lvl2pPr>
              <a:defRPr sz="28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C79822-5A67-F4C6-2C91-66CD00DCB5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F511C0-F916-DE60-9820-CDFF790E9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AA4548-8EDC-226A-BCF8-4CF8DFB60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Before &amp; After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6C2979-6E43-FCF1-53C5-5143C7638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57F19-C596-467A-B077-56753A44B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16752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DAE1C-D8C5-EBF2-CB38-41773DC76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+mn-lt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FC9B6E-E0DC-35F3-FE66-746CA891BE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+mj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8A0BFB-7C7D-0EC6-4466-DFB1D861CF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1D1AA-17E3-D2AC-9C91-EC0EFCFA1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FF38EC-9B7C-0025-D5F6-04D6C757B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Before &amp; After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C3DA1F-9431-35C8-7954-A5757144A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57F19-C596-467A-B077-56753A44B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477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81202D-06B5-A4F3-AD46-FFACDEF5F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31001C-5383-0942-33C2-001ED716B9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528300-60F1-F6D6-43A0-A6D4591022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aluflam.com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E5A0FA-A8CE-41BC-D576-B9DCE086BD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dirty="0"/>
              <a:t>Energy </a:t>
            </a:r>
            <a:r>
              <a:rPr lang="pl-PL" dirty="0" err="1"/>
              <a:t>Saving</a:t>
            </a:r>
            <a:r>
              <a:rPr lang="pl-PL" dirty="0"/>
              <a:t> </a:t>
            </a:r>
            <a:r>
              <a:rPr lang="pl-PL" dirty="0" err="1"/>
              <a:t>Window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3E6F8-6B69-9591-1F69-9990FC903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57F19-C596-467A-B077-56753A44B7F9}" type="slidenum">
              <a:rPr lang="en-GB" smtClean="0"/>
              <a:t>‹#›</a:t>
            </a:fld>
            <a:endParaRPr lang="en-GB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6E44417-231A-4B3B-4490-E7F7D65D964A}"/>
              </a:ext>
            </a:extLst>
          </p:cNvPr>
          <p:cNvGrpSpPr/>
          <p:nvPr userDrawn="1"/>
        </p:nvGrpSpPr>
        <p:grpSpPr>
          <a:xfrm>
            <a:off x="0" y="6086657"/>
            <a:ext cx="12192000" cy="180000"/>
            <a:chOff x="3721246" y="2502255"/>
            <a:chExt cx="6858000" cy="3825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D0FF539-A4C7-7DCE-2087-C93696D24CFE}"/>
                </a:ext>
              </a:extLst>
            </p:cNvPr>
            <p:cNvSpPr/>
            <p:nvPr userDrawn="1"/>
          </p:nvSpPr>
          <p:spPr>
            <a:xfrm rot="5400000">
              <a:off x="7087246" y="-863745"/>
              <a:ext cx="126000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0D9D093-0103-7122-E639-7CB8BB903FA4}"/>
                </a:ext>
              </a:extLst>
            </p:cNvPr>
            <p:cNvSpPr/>
            <p:nvPr userDrawn="1"/>
          </p:nvSpPr>
          <p:spPr>
            <a:xfrm rot="5400000">
              <a:off x="7087246" y="-607245"/>
              <a:ext cx="126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61DE0B23-0D82-BB9F-5152-4683647FFB2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92276" y="72000"/>
            <a:ext cx="1439448" cy="46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7414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luflam.com/" TargetMode="External"/><Relationship Id="rId3" Type="http://schemas.microsoft.com/office/2007/relationships/hdphoto" Target="../media/hdphoto1.wdp"/><Relationship Id="rId7" Type="http://schemas.openxmlformats.org/officeDocument/2006/relationships/hyperlink" Target="mailto:info@aluflam.dk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g"/><Relationship Id="rId5" Type="http://schemas.openxmlformats.org/officeDocument/2006/relationships/image" Target="../media/image26.jpeg"/><Relationship Id="rId4" Type="http://schemas.openxmlformats.org/officeDocument/2006/relationships/image" Target="../media/image2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C9FC83F-E81E-62DB-B3CB-722A1FD9C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8700" y="3219201"/>
            <a:ext cx="3974600" cy="12832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4B81FD-7382-6057-FE9C-8A88E4C02CA5}"/>
              </a:ext>
            </a:extLst>
          </p:cNvPr>
          <p:cNvSpPr txBox="1"/>
          <p:nvPr/>
        </p:nvSpPr>
        <p:spPr>
          <a:xfrm>
            <a:off x="3426372" y="5575826"/>
            <a:ext cx="5339256" cy="46166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200" dirty="0">
                <a:latin typeface="+mj-lt"/>
              </a:rPr>
              <a:t>p</a:t>
            </a:r>
            <a:r>
              <a:rPr lang="en-GB" sz="1200" dirty="0" err="1">
                <a:latin typeface="+mj-lt"/>
              </a:rPr>
              <a:t>ress</a:t>
            </a:r>
            <a:r>
              <a:rPr lang="en-GB" sz="1200" dirty="0">
                <a:latin typeface="+mj-lt"/>
              </a:rPr>
              <a:t> F5 to </a:t>
            </a:r>
            <a:r>
              <a:rPr lang="pl-PL" sz="1200" dirty="0">
                <a:latin typeface="+mj-lt"/>
              </a:rPr>
              <a:t>start </a:t>
            </a:r>
            <a:r>
              <a:rPr lang="pl-PL" sz="1200" dirty="0" err="1">
                <a:latin typeface="+mj-lt"/>
              </a:rPr>
              <a:t>Slide</a:t>
            </a:r>
            <a:r>
              <a:rPr lang="pl-PL" sz="1200" dirty="0">
                <a:latin typeface="+mj-lt"/>
              </a:rPr>
              <a:t> Show </a:t>
            </a:r>
            <a:r>
              <a:rPr lang="pl-PL" sz="1200" dirty="0" err="1">
                <a:latin typeface="+mj-lt"/>
              </a:rPr>
              <a:t>mode</a:t>
            </a:r>
            <a:endParaRPr lang="en-GB" sz="1200" dirty="0">
              <a:latin typeface="+mj-lt"/>
            </a:endParaRPr>
          </a:p>
          <a:p>
            <a:pPr algn="ctr"/>
            <a:r>
              <a:rPr lang="pl-PL" sz="1200" dirty="0" err="1">
                <a:latin typeface="+mj-lt"/>
              </a:rPr>
              <a:t>or</a:t>
            </a:r>
            <a:r>
              <a:rPr lang="pl-PL" sz="1200" dirty="0">
                <a:latin typeface="+mj-lt"/>
              </a:rPr>
              <a:t> hit ENTER</a:t>
            </a:r>
            <a:endParaRPr lang="en-GB" sz="1200" dirty="0">
              <a:latin typeface="+mj-lt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AACE203-8980-049A-62F8-4744CB95C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57338"/>
            <a:ext cx="10515600" cy="1871662"/>
          </a:xfrm>
        </p:spPr>
        <p:txBody>
          <a:bodyPr anchor="t">
            <a:normAutofit/>
          </a:bodyPr>
          <a:lstStyle/>
          <a:p>
            <a:pPr algn="ctr"/>
            <a:r>
              <a:rPr lang="pl-PL" dirty="0" err="1">
                <a:solidFill>
                  <a:schemeClr val="accent2"/>
                </a:solidFill>
                <a:latin typeface="+mn-lt"/>
              </a:rPr>
              <a:t>Sliding</a:t>
            </a:r>
            <a:r>
              <a:rPr lang="pl-PL" dirty="0">
                <a:solidFill>
                  <a:schemeClr val="accent2"/>
                </a:solidFill>
                <a:latin typeface="+mn-lt"/>
              </a:rPr>
              <a:t> </a:t>
            </a:r>
            <a:r>
              <a:rPr lang="pl-PL" dirty="0" err="1">
                <a:solidFill>
                  <a:schemeClr val="accent2"/>
                </a:solidFill>
                <a:latin typeface="+mn-lt"/>
              </a:rPr>
              <a:t>Doors</a:t>
            </a:r>
            <a:br>
              <a:rPr lang="pl-PL" dirty="0">
                <a:solidFill>
                  <a:schemeClr val="accent2"/>
                </a:solidFill>
                <a:latin typeface="+mn-lt"/>
              </a:rPr>
            </a:br>
            <a:r>
              <a:rPr lang="pl-PL" dirty="0">
                <a:solidFill>
                  <a:schemeClr val="accent2"/>
                </a:solidFill>
                <a:latin typeface="+mn-lt"/>
              </a:rPr>
              <a:t>by</a:t>
            </a:r>
            <a:endParaRPr lang="en-GB" dirty="0">
              <a:solidFill>
                <a:schemeClr val="accent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857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9ED09C9-2396-C995-52B7-65AD415F1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2176" y="1557338"/>
            <a:ext cx="6347647" cy="4284662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10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STANDARD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439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9ED09C9-2396-C995-52B7-65AD415F1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2176" y="1557338"/>
            <a:ext cx="6347647" cy="4284662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11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STANDARD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3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7"/>
            <a:ext cx="10515600" cy="1325563"/>
          </a:xfrm>
        </p:spPr>
        <p:txBody>
          <a:bodyPr anchor="ctr">
            <a:normAutofit/>
          </a:bodyPr>
          <a:lstStyle/>
          <a:p>
            <a:r>
              <a:rPr lang="pl-PL" dirty="0"/>
              <a:t>POCKET</a:t>
            </a:r>
            <a:br>
              <a:rPr lang="pl-PL" dirty="0"/>
            </a:b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955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POCKET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13</a:t>
            </a:fld>
            <a:endParaRPr lang="en-GB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98E8B1B3-BCEA-9BF8-CF19-3BBA3CB84A0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6632" y="1597743"/>
            <a:ext cx="5181600" cy="3662513"/>
          </a:xfrm>
        </p:spPr>
      </p:pic>
      <p:pic>
        <p:nvPicPr>
          <p:cNvPr id="21" name="Content Placeholder 20">
            <a:extLst>
              <a:ext uri="{FF2B5EF4-FFF2-40B4-BE49-F238E27FC236}">
                <a16:creationId xmlns:a16="http://schemas.microsoft.com/office/drawing/2014/main" id="{727BC583-E181-2D1F-5B23-8945F95DFDE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03256" y="1555750"/>
            <a:ext cx="2941007" cy="4160838"/>
          </a:xfr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B00D179-E076-388D-A771-BB5F81F3EF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7737" y="2529000"/>
            <a:ext cx="2666666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671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9ED09C9-2396-C995-52B7-65AD415F1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2176" y="1557338"/>
            <a:ext cx="6347647" cy="4284662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14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POCKET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985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9ED09C9-2396-C995-52B7-65AD415F1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2176" y="1557338"/>
            <a:ext cx="6347647" cy="4284662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15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POCKET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513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9ED09C9-2396-C995-52B7-65AD415F1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2176" y="1557338"/>
            <a:ext cx="6347647" cy="4284662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16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POCKET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409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9ED09C9-2396-C995-52B7-65AD415F1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2176" y="1557338"/>
            <a:ext cx="6347647" cy="4284662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17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POCKET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096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9ED09C9-2396-C995-52B7-65AD415F1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2176" y="1557338"/>
            <a:ext cx="6347647" cy="4284662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18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POCKET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903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9ED09C9-2396-C995-52B7-65AD415F1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2176" y="1557338"/>
            <a:ext cx="6347647" cy="4284662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19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POCKET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50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478C87-167E-7BA5-A54C-7BB9B7F050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065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sz="1600" dirty="0">
                <a:solidFill>
                  <a:schemeClr val="accent2"/>
                </a:solidFill>
                <a:latin typeface="+mj-lt"/>
              </a:rPr>
              <a:t>	ALUFLAM</a:t>
            </a:r>
            <a:r>
              <a:rPr lang="en-US" sz="1600" dirty="0">
                <a:solidFill>
                  <a:schemeClr val="accent2"/>
                </a:solidFill>
                <a:latin typeface="+mj-lt"/>
              </a:rPr>
              <a:t> is a Danish family-owned company established in 1943. Our head office is based in Roskilde, Denmark, with a state of the art 10,000 sq</a:t>
            </a:r>
            <a:r>
              <a:rPr lang="pl-PL" sz="1600" dirty="0" err="1">
                <a:solidFill>
                  <a:schemeClr val="accent2"/>
                </a:solidFill>
                <a:latin typeface="+mj-lt"/>
              </a:rPr>
              <a:t>uare</a:t>
            </a:r>
            <a:r>
              <a:rPr lang="pl-PL" sz="16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1600" dirty="0">
                <a:solidFill>
                  <a:schemeClr val="accent2"/>
                </a:solidFill>
                <a:latin typeface="+mj-lt"/>
              </a:rPr>
              <a:t>m</a:t>
            </a:r>
            <a:r>
              <a:rPr lang="pl-PL" sz="1600" dirty="0">
                <a:solidFill>
                  <a:schemeClr val="accent2"/>
                </a:solidFill>
                <a:latin typeface="+mj-lt"/>
              </a:rPr>
              <a:t>eter</a:t>
            </a:r>
            <a:r>
              <a:rPr lang="en-US" sz="1600" dirty="0">
                <a:solidFill>
                  <a:schemeClr val="accent2"/>
                </a:solidFill>
                <a:latin typeface="+mj-lt"/>
              </a:rPr>
              <a:t> production facility in Kaunas, Lithuania. Over the years ALUFLAM has opened facilities in the USA and Australia and our newest office opening in the UK. </a:t>
            </a:r>
            <a:endParaRPr lang="pl-PL" sz="1600" dirty="0">
              <a:solidFill>
                <a:schemeClr val="accent2"/>
              </a:solidFill>
              <a:latin typeface="+mj-lt"/>
            </a:endParaRPr>
          </a:p>
          <a:p>
            <a:pPr marL="0" indent="0" algn="just">
              <a:buNone/>
            </a:pPr>
            <a:r>
              <a:rPr lang="pl-PL" sz="1600" dirty="0">
                <a:solidFill>
                  <a:schemeClr val="accent2"/>
                </a:solidFill>
                <a:latin typeface="+mj-lt"/>
              </a:rPr>
              <a:t>	</a:t>
            </a:r>
            <a:r>
              <a:rPr lang="en-US" sz="1600" dirty="0">
                <a:solidFill>
                  <a:schemeClr val="accent2"/>
                </a:solidFill>
                <a:latin typeface="+mj-lt"/>
              </a:rPr>
              <a:t>ALUFLAM offer</a:t>
            </a:r>
            <a:r>
              <a:rPr lang="pl-PL" sz="1600" dirty="0">
                <a:solidFill>
                  <a:schemeClr val="accent2"/>
                </a:solidFill>
              </a:rPr>
              <a:t>s</a:t>
            </a:r>
            <a:r>
              <a:rPr lang="en-US" sz="1600" dirty="0">
                <a:solidFill>
                  <a:schemeClr val="accent2"/>
                </a:solidFill>
                <a:latin typeface="+mj-lt"/>
              </a:rPr>
              <a:t> a wide range of fire-rated and non-fire rated </a:t>
            </a:r>
            <a:r>
              <a:rPr lang="en-US" sz="1600" dirty="0" err="1">
                <a:solidFill>
                  <a:schemeClr val="accent2"/>
                </a:solidFill>
                <a:latin typeface="+mj-lt"/>
              </a:rPr>
              <a:t>aluminium</a:t>
            </a:r>
            <a:r>
              <a:rPr lang="en-US" sz="1600" dirty="0">
                <a:solidFill>
                  <a:schemeClr val="accent2"/>
                </a:solidFill>
                <a:latin typeface="+mj-lt"/>
              </a:rPr>
              <a:t> systems.</a:t>
            </a:r>
            <a:r>
              <a:rPr lang="pl-PL" sz="16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pl-PL" sz="1600" dirty="0" err="1">
                <a:solidFill>
                  <a:schemeClr val="accent2"/>
                </a:solidFill>
              </a:rPr>
              <a:t>Our</a:t>
            </a:r>
            <a:r>
              <a:rPr lang="pl-PL" sz="1600" dirty="0">
                <a:solidFill>
                  <a:schemeClr val="accent2"/>
                </a:solidFill>
              </a:rPr>
              <a:t> </a:t>
            </a:r>
            <a:r>
              <a:rPr lang="en-US" sz="1600" dirty="0">
                <a:solidFill>
                  <a:schemeClr val="accent2"/>
                </a:solidFill>
              </a:rPr>
              <a:t>products were developed and extensively tested by leading fire-resistance rating institutions to conform with British, European and UL Standards. ALUFLAM offers fire-rated products in E, EW &amp; EI ratings from 30 minutes to 120 minutes for internal and external solutions</a:t>
            </a:r>
            <a:r>
              <a:rPr lang="pl-PL" sz="1600" dirty="0">
                <a:solidFill>
                  <a:schemeClr val="accent2"/>
                </a:solidFill>
              </a:rPr>
              <a:t>.</a:t>
            </a:r>
            <a:endParaRPr lang="en-GB" sz="1600" dirty="0">
              <a:solidFill>
                <a:schemeClr val="accent2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B195E8-8BFF-5A29-2D6F-11843CFE4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aluflam.com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200553-4271-6E9C-E99A-CB1E5AF3F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165754-2DD1-90D6-2B88-FDFB18D68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57F19-C596-467A-B077-56753A44B7F9}" type="slidenum">
              <a:rPr lang="en-GB" smtClean="0"/>
              <a:t>2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585AA8B-8B99-C7BE-C8ED-A4EE95674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>
                <a:solidFill>
                  <a:schemeClr val="accent2"/>
                </a:solidFill>
              </a:rPr>
              <a:t>Company </a:t>
            </a:r>
            <a:r>
              <a:rPr lang="pl-PL" dirty="0" err="1">
                <a:solidFill>
                  <a:schemeClr val="accent2"/>
                </a:solidFill>
              </a:rPr>
              <a:t>overview</a:t>
            </a:r>
            <a:endParaRPr lang="en-GB" dirty="0">
              <a:solidFill>
                <a:schemeClr val="accent2"/>
              </a:solidFill>
            </a:endParaRPr>
          </a:p>
        </p:txBody>
      </p:sp>
      <p:pic>
        <p:nvPicPr>
          <p:cNvPr id="10" name="Picture 9" descr="A building with lights on the side of it&#10;&#10;Description automatically generated">
            <a:extLst>
              <a:ext uri="{FF2B5EF4-FFF2-40B4-BE49-F238E27FC236}">
                <a16:creationId xmlns:a16="http://schemas.microsoft.com/office/drawing/2014/main" id="{D9D27623-1E60-6068-66EE-68CDAE520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7" y="3836298"/>
            <a:ext cx="1952487" cy="1464365"/>
          </a:xfrm>
          <a:prstGeom prst="rect">
            <a:avLst/>
          </a:prstGeom>
        </p:spPr>
      </p:pic>
      <p:pic>
        <p:nvPicPr>
          <p:cNvPr id="12" name="Picture 11" descr="A large building with glass walls&#10;&#10;Description automatically generated">
            <a:extLst>
              <a:ext uri="{FF2B5EF4-FFF2-40B4-BE49-F238E27FC236}">
                <a16:creationId xmlns:a16="http://schemas.microsoft.com/office/drawing/2014/main" id="{252E5357-05B4-01B8-5F00-1C48901B57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076" y="3836298"/>
            <a:ext cx="2197406" cy="1464365"/>
          </a:xfrm>
          <a:prstGeom prst="rect">
            <a:avLst/>
          </a:prstGeom>
        </p:spPr>
      </p:pic>
      <p:pic>
        <p:nvPicPr>
          <p:cNvPr id="16" name="Picture 15" descr="A close-up of a building&#10;&#10;Description automatically generated">
            <a:extLst>
              <a:ext uri="{FF2B5EF4-FFF2-40B4-BE49-F238E27FC236}">
                <a16:creationId xmlns:a16="http://schemas.microsoft.com/office/drawing/2014/main" id="{423D33EF-97FF-C48A-F055-A8BE9A8EEF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1775" y="3836298"/>
            <a:ext cx="1952487" cy="1464365"/>
          </a:xfrm>
          <a:prstGeom prst="rect">
            <a:avLst/>
          </a:prstGeom>
        </p:spPr>
      </p:pic>
      <p:pic>
        <p:nvPicPr>
          <p:cNvPr id="18" name="Picture 17" descr="A building with a lawn and grass&#10;&#10;Description automatically generated">
            <a:extLst>
              <a:ext uri="{FF2B5EF4-FFF2-40B4-BE49-F238E27FC236}">
                <a16:creationId xmlns:a16="http://schemas.microsoft.com/office/drawing/2014/main" id="{60974019-F56E-7729-32F6-80E86BF274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517" y="3836298"/>
            <a:ext cx="1952487" cy="1464365"/>
          </a:xfrm>
          <a:prstGeom prst="rect">
            <a:avLst/>
          </a:prstGeom>
        </p:spPr>
      </p:pic>
      <p:pic>
        <p:nvPicPr>
          <p:cNvPr id="20" name="Picture 19" descr="A large room with glass walls&#10;&#10;Description automatically generated">
            <a:extLst>
              <a:ext uri="{FF2B5EF4-FFF2-40B4-BE49-F238E27FC236}">
                <a16:creationId xmlns:a16="http://schemas.microsoft.com/office/drawing/2014/main" id="{76D4BF23-7E0E-9705-ABD4-8C8D241DCD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296" y="3836298"/>
            <a:ext cx="1952487" cy="146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05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20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r>
              <a:rPr lang="pl-PL" dirty="0"/>
              <a:t> </a:t>
            </a:r>
            <a:r>
              <a:rPr lang="pl-PL" dirty="0" err="1"/>
              <a:t>Animation</a:t>
            </a:r>
            <a:endParaRPr lang="en-GB" dirty="0"/>
          </a:p>
        </p:txBody>
      </p:sp>
      <p:pic>
        <p:nvPicPr>
          <p:cNvPr id="11" name="sliding doors STD &amp; POC 1800x1214">
            <a:hlinkClick r:id="" action="ppaction://media"/>
            <a:extLst>
              <a:ext uri="{FF2B5EF4-FFF2-40B4-BE49-F238E27FC236}">
                <a16:creationId xmlns:a16="http://schemas.microsoft.com/office/drawing/2014/main" id="{03CCD51A-9AD0-B351-01FB-8349FD927CB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16424" y="1557338"/>
            <a:ext cx="6359151" cy="4288996"/>
          </a:xfrm>
        </p:spPr>
      </p:pic>
    </p:spTree>
    <p:extLst>
      <p:ext uri="{BB962C8B-B14F-4D97-AF65-F5344CB8AC3E}">
        <p14:creationId xmlns:p14="http://schemas.microsoft.com/office/powerpoint/2010/main" val="176353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2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7D345820-5AFF-F453-6ECD-5AE20FCF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err="1"/>
              <a:t>Thank</a:t>
            </a:r>
            <a:r>
              <a:rPr lang="pl-PL" dirty="0"/>
              <a:t> </a:t>
            </a:r>
            <a:r>
              <a:rPr lang="pl-PL" dirty="0" err="1"/>
              <a:t>you</a:t>
            </a:r>
            <a:r>
              <a:rPr lang="pl-PL" dirty="0"/>
              <a:t>!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31478D5-9CB6-DB66-4CA4-315B1846B7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0759" y="2367619"/>
            <a:ext cx="5961200" cy="1440000"/>
          </a:xfrm>
        </p:spPr>
        <p:txBody>
          <a:bodyPr lIns="0" tIns="0" rIns="0" bIns="0" anchor="ctr">
            <a:noAutofit/>
          </a:bodyPr>
          <a:lstStyle/>
          <a:p>
            <a:r>
              <a:rPr lang="en-GB" sz="3500" dirty="0">
                <a:latin typeface="+mn-lt"/>
              </a:rPr>
              <a:t>ALUFLAM</a:t>
            </a:r>
            <a:r>
              <a:rPr lang="pl-PL" sz="3500" dirty="0">
                <a:latin typeface="+mn-lt"/>
              </a:rPr>
              <a:t> A/S</a:t>
            </a:r>
            <a:endParaRPr lang="en-GB" sz="3500" dirty="0">
              <a:latin typeface="+mn-lt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022E57D1-1994-225D-A2D9-0BE1DEEC6A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70759" y="3429000"/>
            <a:ext cx="3874195" cy="1871663"/>
          </a:xfrm>
        </p:spPr>
        <p:txBody>
          <a:bodyPr lIns="0" rIns="0" bIns="0" anchor="b">
            <a:normAutofit/>
          </a:bodyPr>
          <a:lstStyle/>
          <a:p>
            <a:pPr marL="0" indent="0">
              <a:buNone/>
            </a:pPr>
            <a:r>
              <a:rPr lang="en-GB" sz="2400" dirty="0" err="1"/>
              <a:t>Langbjergvænget</a:t>
            </a:r>
            <a:r>
              <a:rPr lang="en-GB" sz="2400" dirty="0"/>
              <a:t> 13-15</a:t>
            </a:r>
          </a:p>
          <a:p>
            <a:pPr marL="0" indent="0">
              <a:buNone/>
            </a:pPr>
            <a:r>
              <a:rPr lang="en-GB" sz="2400" dirty="0"/>
              <a:t>DK 4000 Roskilde</a:t>
            </a:r>
          </a:p>
          <a:p>
            <a:pPr marL="0" indent="0">
              <a:buNone/>
            </a:pPr>
            <a:r>
              <a:rPr lang="en-GB" sz="2400" dirty="0"/>
              <a:t>Denmark</a:t>
            </a:r>
          </a:p>
        </p:txBody>
      </p:sp>
      <p:pic>
        <p:nvPicPr>
          <p:cNvPr id="18" name="Content Placeholder 17" descr="A sign on a wall&#10;&#10;Description automatically generated">
            <a:extLst>
              <a:ext uri="{FF2B5EF4-FFF2-40B4-BE49-F238E27FC236}">
                <a16:creationId xmlns:a16="http://schemas.microsoft.com/office/drawing/2014/main" id="{2AA4F90D-6226-222D-7C17-F70C2497D35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21" t="15994" r="2900" b="15994"/>
          <a:stretch/>
        </p:blipFill>
        <p:spPr>
          <a:xfrm>
            <a:off x="7169474" y="2367619"/>
            <a:ext cx="2581200" cy="1439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4FD9CF-D557-BF74-4B47-F13382D08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aluflam.com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055376-65FA-C4F8-6F51-105644F07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Contact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D015D8-8092-5B57-EF7C-079463295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57F19-C596-467A-B077-56753A44B7F9}" type="slidenum">
              <a:rPr lang="en-GB" smtClean="0"/>
              <a:t>21</a:t>
            </a:fld>
            <a:endParaRPr lang="en-GB"/>
          </a:p>
        </p:txBody>
      </p:sp>
      <p:pic>
        <p:nvPicPr>
          <p:cNvPr id="20" name="Picture 19" descr="Two men sitting on a bench&#10;&#10;Description automatically generated">
            <a:extLst>
              <a:ext uri="{FF2B5EF4-FFF2-40B4-BE49-F238E27FC236}">
                <a16:creationId xmlns:a16="http://schemas.microsoft.com/office/drawing/2014/main" id="{1180CF86-D9BE-3DB5-1840-CC819020B9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4" t="-475" r="26460" b="475"/>
          <a:stretch/>
        </p:blipFill>
        <p:spPr>
          <a:xfrm>
            <a:off x="9804263" y="2367619"/>
            <a:ext cx="1440000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71B5736-1E7F-D2E8-CA0F-616481D8714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2" b="9852"/>
          <a:stretch/>
        </p:blipFill>
        <p:spPr>
          <a:xfrm>
            <a:off x="8662433" y="3848384"/>
            <a:ext cx="2581829" cy="1452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23" descr="A large metal factory with a large metal structure&#10;&#10;Description automatically generated with medium confidence">
            <a:extLst>
              <a:ext uri="{FF2B5EF4-FFF2-40B4-BE49-F238E27FC236}">
                <a16:creationId xmlns:a16="http://schemas.microsoft.com/office/drawing/2014/main" id="{6D7BEC48-0C94-735C-AB6C-AF72BFE3DA9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78" t="18656" r="28177" b="19185"/>
          <a:stretch/>
        </p:blipFill>
        <p:spPr>
          <a:xfrm>
            <a:off x="7169474" y="3848384"/>
            <a:ext cx="1440000" cy="1442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13">
            <a:extLst>
              <a:ext uri="{FF2B5EF4-FFF2-40B4-BE49-F238E27FC236}">
                <a16:creationId xmlns:a16="http://schemas.microsoft.com/office/drawing/2014/main" id="{9C854B32-902D-B460-C337-FA9FF5A7BF9D}"/>
              </a:ext>
            </a:extLst>
          </p:cNvPr>
          <p:cNvSpPr txBox="1">
            <a:spLocks/>
          </p:cNvSpPr>
          <p:nvPr/>
        </p:nvSpPr>
        <p:spPr>
          <a:xfrm>
            <a:off x="4936495" y="3431100"/>
            <a:ext cx="1995464" cy="1871663"/>
          </a:xfrm>
          <a:prstGeom prst="rect">
            <a:avLst/>
          </a:prstGeom>
        </p:spPr>
        <p:txBody>
          <a:bodyPr vert="horz" lIns="0" tIns="4572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GB" sz="1400" dirty="0"/>
              <a:t>Tel. +45 46 75 06 11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en-GB" sz="1400" dirty="0"/>
              <a:t>Fax +45 46 75 08 11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en-GB" sz="1400" dirty="0"/>
              <a:t>E-mail: </a:t>
            </a:r>
            <a:r>
              <a:rPr lang="en-GB" sz="1400" dirty="0">
                <a:hlinkClick r:id="rId7"/>
              </a:rPr>
              <a:t>info@aluflam.dk</a:t>
            </a:r>
            <a:endParaRPr lang="pl-PL" sz="1400" dirty="0"/>
          </a:p>
          <a:p>
            <a:pPr marL="0" indent="0" algn="r">
              <a:buFont typeface="Arial" panose="020B0604020202020204" pitchFamily="34" charset="0"/>
              <a:buNone/>
            </a:pPr>
            <a:r>
              <a:rPr lang="pl-PL" sz="1400" dirty="0" err="1"/>
              <a:t>Website</a:t>
            </a:r>
            <a:r>
              <a:rPr lang="pl-PL" sz="1400" dirty="0"/>
              <a:t>: </a:t>
            </a:r>
            <a:r>
              <a:rPr lang="en-US" sz="1400" dirty="0">
                <a:hlinkClick r:id="rId8"/>
              </a:rPr>
              <a:t>aluflam.com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955109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FED233FA-0CAA-C800-EABC-9DA8B0DB03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STANDARD</a:t>
            </a:r>
          </a:p>
          <a:p>
            <a:r>
              <a:rPr lang="pl-PL" dirty="0"/>
              <a:t>On the </a:t>
            </a:r>
            <a:r>
              <a:rPr lang="pl-PL" dirty="0" err="1"/>
              <a:t>wall</a:t>
            </a:r>
            <a:r>
              <a:rPr lang="pl-PL" dirty="0"/>
              <a:t> </a:t>
            </a:r>
            <a:r>
              <a:rPr lang="pl-PL" dirty="0" err="1"/>
              <a:t>instalation</a:t>
            </a:r>
            <a:endParaRPr lang="en-GB" dirty="0"/>
          </a:p>
        </p:txBody>
      </p:sp>
      <p:pic>
        <p:nvPicPr>
          <p:cNvPr id="14" name="Content Placeholder 13" descr="A sliding door in a building&#10;&#10;Description automatically generated">
            <a:extLst>
              <a:ext uri="{FF2B5EF4-FFF2-40B4-BE49-F238E27FC236}">
                <a16:creationId xmlns:a16="http://schemas.microsoft.com/office/drawing/2014/main" id="{A0DE8A5E-92E9-BDC6-92F8-86A4296F89D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2516922"/>
            <a:ext cx="5157787" cy="3481506"/>
          </a:xfr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F745325-F7D9-A1C0-B2F9-672BD8B6BF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pl-PL" dirty="0"/>
              <a:t>POCKET</a:t>
            </a:r>
          </a:p>
          <a:p>
            <a:r>
              <a:rPr lang="pl-PL" dirty="0"/>
              <a:t>Inside the </a:t>
            </a:r>
            <a:r>
              <a:rPr lang="pl-PL" dirty="0" err="1"/>
              <a:t>wall</a:t>
            </a:r>
            <a:r>
              <a:rPr lang="pl-PL" dirty="0"/>
              <a:t> </a:t>
            </a:r>
            <a:r>
              <a:rPr lang="pl-PL" dirty="0" err="1"/>
              <a:t>instalation</a:t>
            </a:r>
            <a:endParaRPr lang="en-GB" dirty="0"/>
          </a:p>
        </p:txBody>
      </p:sp>
      <p:pic>
        <p:nvPicPr>
          <p:cNvPr id="16" name="Content Placeholder 15" descr="A close-up of a door&#10;&#10;Description automatically generated">
            <a:extLst>
              <a:ext uri="{FF2B5EF4-FFF2-40B4-BE49-F238E27FC236}">
                <a16:creationId xmlns:a16="http://schemas.microsoft.com/office/drawing/2014/main" id="{1F4DFF03-4BF5-DF80-8307-1F9848B92EE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508349"/>
            <a:ext cx="5183188" cy="3498651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2585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7"/>
            <a:ext cx="10515600" cy="1325563"/>
          </a:xfrm>
        </p:spPr>
        <p:txBody>
          <a:bodyPr anchor="ctr">
            <a:normAutofit/>
          </a:bodyPr>
          <a:lstStyle/>
          <a:p>
            <a:r>
              <a:rPr lang="pl-PL" dirty="0"/>
              <a:t>STANDARD</a:t>
            </a:r>
            <a:br>
              <a:rPr lang="pl-PL" dirty="0"/>
            </a:b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1381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STANDARD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5</a:t>
            </a:fld>
            <a:endParaRPr lang="en-GB"/>
          </a:p>
        </p:txBody>
      </p:sp>
      <p:pic>
        <p:nvPicPr>
          <p:cNvPr id="13" name="Content Placeholder 12" descr="A black background with blue and orange lines with Marfa lights in the background&#10;&#10;Description automatically generated">
            <a:extLst>
              <a:ext uri="{FF2B5EF4-FFF2-40B4-BE49-F238E27FC236}">
                <a16:creationId xmlns:a16="http://schemas.microsoft.com/office/drawing/2014/main" id="{98E8B1B3-BCEA-9BF8-CF19-3BBA3CB84A0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632" y="1597743"/>
            <a:ext cx="5181600" cy="3662513"/>
          </a:xfrm>
        </p:spPr>
      </p:pic>
      <p:pic>
        <p:nvPicPr>
          <p:cNvPr id="21" name="Content Placeholder 20" descr="A black background with orange and blue lights&#10;&#10;Description automatically generated">
            <a:extLst>
              <a:ext uri="{FF2B5EF4-FFF2-40B4-BE49-F238E27FC236}">
                <a16:creationId xmlns:a16="http://schemas.microsoft.com/office/drawing/2014/main" id="{727BC583-E181-2D1F-5B23-8945F95DFDE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256" y="1555750"/>
            <a:ext cx="2941007" cy="4160838"/>
          </a:xfrm>
        </p:spPr>
      </p:pic>
      <p:pic>
        <p:nvPicPr>
          <p:cNvPr id="23" name="Picture 22" descr="A sliding door in a building&#10;&#10;Description automatically generated">
            <a:extLst>
              <a:ext uri="{FF2B5EF4-FFF2-40B4-BE49-F238E27FC236}">
                <a16:creationId xmlns:a16="http://schemas.microsoft.com/office/drawing/2014/main" id="{BB00D179-E076-388D-A771-BB5F81F3EF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7" y="2529000"/>
            <a:ext cx="2666667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326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 descr="A sliding door in a building&#10;&#10;Description automatically generated">
            <a:extLst>
              <a:ext uri="{FF2B5EF4-FFF2-40B4-BE49-F238E27FC236}">
                <a16:creationId xmlns:a16="http://schemas.microsoft.com/office/drawing/2014/main" id="{B9ED09C9-2396-C995-52B7-65AD415F1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176" y="1557338"/>
            <a:ext cx="6347647" cy="4284662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6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STANDARD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150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9ED09C9-2396-C995-52B7-65AD415F1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2176" y="1557338"/>
            <a:ext cx="6347647" cy="4284662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7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STANDARD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655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9ED09C9-2396-C995-52B7-65AD415F1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2176" y="1557338"/>
            <a:ext cx="6347647" cy="4284662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8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STANDARD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299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B9ED09C9-2396-C995-52B7-65AD415F1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2176" y="1557338"/>
            <a:ext cx="6347647" cy="4284662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DBD76-B835-878E-BDBD-919D16ABC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aluflam.com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2AFEA7-0DFB-6019-7609-96F9234A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Sliding Doors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4318F-17E8-B783-7C94-E5C78EB8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BD257F19-C596-467A-B077-56753A44B7F9}" type="slidenum">
              <a:rPr lang="en-GB" smtClean="0"/>
              <a:pPr>
                <a:spcAft>
                  <a:spcPts val="600"/>
                </a:spcAft>
              </a:pPr>
              <a:t>9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E7220-1777-0AE9-D352-0DC6A441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pl-PL" dirty="0"/>
              <a:t>STANDARD </a:t>
            </a:r>
            <a:r>
              <a:rPr lang="pl-PL" dirty="0" err="1"/>
              <a:t>Sliding</a:t>
            </a:r>
            <a:r>
              <a:rPr lang="pl-PL" dirty="0"/>
              <a:t> </a:t>
            </a:r>
            <a:r>
              <a:rPr lang="pl-PL" dirty="0" err="1"/>
              <a:t>Doors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4783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Custom 1">
      <a:dk1>
        <a:srgbClr val="132E3D"/>
      </a:dk1>
      <a:lt1>
        <a:srgbClr val="7C7C7C"/>
      </a:lt1>
      <a:dk2>
        <a:srgbClr val="132E3D"/>
      </a:dk2>
      <a:lt2>
        <a:srgbClr val="F4F5F0"/>
      </a:lt2>
      <a:accent1>
        <a:srgbClr val="F59D15"/>
      </a:accent1>
      <a:accent2>
        <a:srgbClr val="7C7C7C"/>
      </a:accent2>
      <a:accent3>
        <a:srgbClr val="FFFFFF"/>
      </a:accent3>
      <a:accent4>
        <a:srgbClr val="65C1DE"/>
      </a:accent4>
      <a:accent5>
        <a:srgbClr val="151F6D"/>
      </a:accent5>
      <a:accent6>
        <a:srgbClr val="F4F5F0"/>
      </a:accent6>
      <a:hlink>
        <a:srgbClr val="0563C1"/>
      </a:hlink>
      <a:folHlink>
        <a:srgbClr val="954F72"/>
      </a:folHlink>
    </a:clrScheme>
    <a:fontScheme name="Museo">
      <a:majorFont>
        <a:latin typeface="Museo Sans 100"/>
        <a:ea typeface=""/>
        <a:cs typeface=""/>
      </a:majorFont>
      <a:minorFont>
        <a:latin typeface="Museo Sans 500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PD Fire Rated Systems 01.potx" id="{D29836DD-CC28-4121-84CA-9B54768C50EF}" vid="{436964F6-66E9-4366-8C7E-6B314657E7F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3152</TotalTime>
  <Words>361</Words>
  <Application>Microsoft Office PowerPoint</Application>
  <PresentationFormat>Widescreen</PresentationFormat>
  <Paragraphs>98</Paragraphs>
  <Slides>21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Museo Sans 100</vt:lpstr>
      <vt:lpstr>Museo Sans 500</vt:lpstr>
      <vt:lpstr>1_Office Theme</vt:lpstr>
      <vt:lpstr>Sliding Doors by</vt:lpstr>
      <vt:lpstr>Company overview</vt:lpstr>
      <vt:lpstr>Sliding Doors</vt:lpstr>
      <vt:lpstr>STANDARD Sliding Doors</vt:lpstr>
      <vt:lpstr>STANDARD Sliding Doors</vt:lpstr>
      <vt:lpstr>STANDARD Sliding Doors</vt:lpstr>
      <vt:lpstr>STANDARD Sliding Doors</vt:lpstr>
      <vt:lpstr>STANDARD Sliding Doors</vt:lpstr>
      <vt:lpstr>STANDARD Sliding Doors</vt:lpstr>
      <vt:lpstr>STANDARD Sliding Doors</vt:lpstr>
      <vt:lpstr>STANDARD Sliding Doors</vt:lpstr>
      <vt:lpstr>POCKET Sliding Doors</vt:lpstr>
      <vt:lpstr>POCKET Sliding Doors</vt:lpstr>
      <vt:lpstr>POCKET Sliding Doors</vt:lpstr>
      <vt:lpstr>POCKET Sliding Doors</vt:lpstr>
      <vt:lpstr>POCKET Sliding Doors</vt:lpstr>
      <vt:lpstr>POCKET Sliding Doors</vt:lpstr>
      <vt:lpstr>POCKET Sliding Doors</vt:lpstr>
      <vt:lpstr>POCKET Sliding Doors</vt:lpstr>
      <vt:lpstr>Sliding Doors Animation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Konrad Wróbel</dc:creator>
  <cp:lastModifiedBy>Konrad Wróbel</cp:lastModifiedBy>
  <cp:revision>97</cp:revision>
  <dcterms:created xsi:type="dcterms:W3CDTF">2023-09-13T09:08:05Z</dcterms:created>
  <dcterms:modified xsi:type="dcterms:W3CDTF">2024-10-18T09:01:02Z</dcterms:modified>
</cp:coreProperties>
</file>